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0" r:id="rId1"/>
    <p:sldMasterId id="2147483746" r:id="rId2"/>
  </p:sldMasterIdLst>
  <p:notesMasterIdLst>
    <p:notesMasterId r:id="rId69"/>
  </p:notesMasterIdLst>
  <p:handoutMasterIdLst>
    <p:handoutMasterId r:id="rId70"/>
  </p:handoutMasterIdLst>
  <p:sldIdLst>
    <p:sldId id="1175" r:id="rId3"/>
    <p:sldId id="1092" r:id="rId4"/>
    <p:sldId id="1094" r:id="rId5"/>
    <p:sldId id="1132" r:id="rId6"/>
    <p:sldId id="1097" r:id="rId7"/>
    <p:sldId id="1101" r:id="rId8"/>
    <p:sldId id="1093" r:id="rId9"/>
    <p:sldId id="1095" r:id="rId10"/>
    <p:sldId id="1096" r:id="rId11"/>
    <p:sldId id="1098" r:id="rId12"/>
    <p:sldId id="1099" r:id="rId13"/>
    <p:sldId id="1103" r:id="rId14"/>
    <p:sldId id="1104" r:id="rId15"/>
    <p:sldId id="1106" r:id="rId16"/>
    <p:sldId id="1107" r:id="rId17"/>
    <p:sldId id="1108" r:id="rId18"/>
    <p:sldId id="1110" r:id="rId19"/>
    <p:sldId id="1109" r:id="rId20"/>
    <p:sldId id="1111" r:id="rId21"/>
    <p:sldId id="1134" r:id="rId22"/>
    <p:sldId id="1179" r:id="rId23"/>
    <p:sldId id="1164" r:id="rId24"/>
    <p:sldId id="1133" r:id="rId25"/>
    <p:sldId id="1136" r:id="rId26"/>
    <p:sldId id="1137" r:id="rId27"/>
    <p:sldId id="1141" r:id="rId28"/>
    <p:sldId id="1139" r:id="rId29"/>
    <p:sldId id="1140" r:id="rId30"/>
    <p:sldId id="1178" r:id="rId31"/>
    <p:sldId id="1112" r:id="rId32"/>
    <p:sldId id="1113" r:id="rId33"/>
    <p:sldId id="1165" r:id="rId34"/>
    <p:sldId id="1142" r:id="rId35"/>
    <p:sldId id="1143" r:id="rId36"/>
    <p:sldId id="1144" r:id="rId37"/>
    <p:sldId id="1145" r:id="rId38"/>
    <p:sldId id="1146" r:id="rId39"/>
    <p:sldId id="1177" r:id="rId40"/>
    <p:sldId id="1115" r:id="rId41"/>
    <p:sldId id="1114" r:id="rId42"/>
    <p:sldId id="1116" r:id="rId43"/>
    <p:sldId id="1168" r:id="rId44"/>
    <p:sldId id="1155" r:id="rId45"/>
    <p:sldId id="1156" r:id="rId46"/>
    <p:sldId id="1157" r:id="rId47"/>
    <p:sldId id="1176" r:id="rId48"/>
    <p:sldId id="1123" r:id="rId49"/>
    <p:sldId id="1124" r:id="rId50"/>
    <p:sldId id="1125" r:id="rId51"/>
    <p:sldId id="1169" r:id="rId52"/>
    <p:sldId id="1170" r:id="rId53"/>
    <p:sldId id="1160" r:id="rId54"/>
    <p:sldId id="1161" r:id="rId55"/>
    <p:sldId id="1129" r:id="rId56"/>
    <p:sldId id="1130" r:id="rId57"/>
    <p:sldId id="1171" r:id="rId58"/>
    <p:sldId id="1172" r:id="rId59"/>
    <p:sldId id="1131" r:id="rId60"/>
    <p:sldId id="1126" r:id="rId61"/>
    <p:sldId id="1162" r:id="rId62"/>
    <p:sldId id="1163" r:id="rId63"/>
    <p:sldId id="1127" r:id="rId64"/>
    <p:sldId id="1128" r:id="rId65"/>
    <p:sldId id="1180" r:id="rId66"/>
    <p:sldId id="1174" r:id="rId67"/>
    <p:sldId id="264" r:id="rId68"/>
  </p:sldIdLst>
  <p:sldSz cx="9906000" cy="6858000" type="A4"/>
  <p:notesSz cx="7099300" cy="10234613"/>
  <p:embeddedFontLst>
    <p:embeddedFont>
      <p:font typeface="D2Coding" panose="020B0600000101010101" charset="-127"/>
      <p:regular r:id="rId71"/>
      <p:bold r:id="rId72"/>
    </p:embeddedFont>
    <p:embeddedFont>
      <p:font typeface="HY울릉도B" panose="020B0600000101010101" charset="-127"/>
      <p:regular r:id="rId73"/>
    </p:embeddedFont>
    <p:embeddedFont>
      <p:font typeface="HY울릉도M" panose="02030600000101010101" charset="-127"/>
      <p:regular r:id="rId74"/>
    </p:embeddedFont>
    <p:embeddedFont>
      <p:font typeface="KoPub돋움체 Bold" panose="020B0600000101010101" charset="-127"/>
      <p:regular r:id="rId75"/>
      <p:bold r:id="rId76"/>
    </p:embeddedFont>
    <p:embeddedFont>
      <p:font typeface="나눔고딕 ExtraBold" panose="020B0600000101010101" charset="-127"/>
      <p:bold r:id="rId77"/>
    </p:embeddedFont>
    <p:embeddedFont>
      <p:font typeface="나눔바른고딕" panose="020B0600000101010101" charset="-127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111">
          <p15:clr>
            <a:srgbClr val="A4A3A4"/>
          </p15:clr>
        </p15:guide>
        <p15:guide id="4" pos="320">
          <p15:clr>
            <a:srgbClr val="A4A3A4"/>
          </p15:clr>
        </p15:guide>
        <p15:guide id="5" pos="5920">
          <p15:clr>
            <a:srgbClr val="A4A3A4"/>
          </p15:clr>
        </p15:guide>
        <p15:guide id="6" pos="705">
          <p15:clr>
            <a:srgbClr val="A4A3A4"/>
          </p15:clr>
        </p15:guide>
        <p15:guide id="7" orient="horz" pos="4319">
          <p15:clr>
            <a:srgbClr val="A4A3A4"/>
          </p15:clr>
        </p15:guide>
        <p15:guide id="8" pos="6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10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0000CC"/>
    <a:srgbClr val="0033CC"/>
    <a:srgbClr val="005A9E"/>
    <a:srgbClr val="CC6600"/>
    <a:srgbClr val="666633"/>
    <a:srgbClr val="00589A"/>
    <a:srgbClr val="00669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9006" autoAdjust="0"/>
  </p:normalViewPr>
  <p:slideViewPr>
    <p:cSldViewPr>
      <p:cViewPr varScale="1">
        <p:scale>
          <a:sx n="110" d="100"/>
          <a:sy n="110" d="100"/>
        </p:scale>
        <p:origin x="39" y="642"/>
      </p:cViewPr>
      <p:guideLst>
        <p:guide orient="horz" pos="2205"/>
        <p:guide orient="horz" pos="482"/>
        <p:guide pos="3111"/>
        <p:guide pos="320"/>
        <p:guide pos="5920"/>
        <p:guide pos="705"/>
        <p:guide orient="horz" pos="4319"/>
        <p:guide pos="6239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350" y="102"/>
      </p:cViewPr>
      <p:guideLst>
        <p:guide orient="horz" pos="410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fld id="{6BC8A112-7537-4407-AFB3-F2BAD35EAE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579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Rectangle 4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0188" y="933450"/>
            <a:ext cx="6632575" cy="45926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CFCFCF"/>
            </a:outerShdw>
          </a:effectLst>
        </p:spPr>
      </p:sp>
      <p:sp>
        <p:nvSpPr>
          <p:cNvPr id="7210" name="Rectangle 4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77988" y="9932988"/>
            <a:ext cx="3922712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</p:txBody>
      </p:sp>
      <p:grpSp>
        <p:nvGrpSpPr>
          <p:cNvPr id="150532" name="Group 43"/>
          <p:cNvGrpSpPr>
            <a:grpSpLocks/>
          </p:cNvGrpSpPr>
          <p:nvPr/>
        </p:nvGrpSpPr>
        <p:grpSpPr bwMode="auto">
          <a:xfrm>
            <a:off x="485775" y="6792913"/>
            <a:ext cx="6118225" cy="2598737"/>
            <a:chOff x="4912" y="4260"/>
            <a:chExt cx="3854" cy="1897"/>
          </a:xfrm>
        </p:grpSpPr>
        <p:sp>
          <p:nvSpPr>
            <p:cNvPr id="7212" name="Rectangle 44"/>
            <p:cNvSpPr>
              <a:spLocks noChangeArrowheads="1"/>
            </p:cNvSpPr>
            <p:nvPr/>
          </p:nvSpPr>
          <p:spPr bwMode="auto">
            <a:xfrm>
              <a:off x="4912" y="4260"/>
              <a:ext cx="3854" cy="18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CFCFCF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3" name="Text Box 45"/>
            <p:cNvSpPr txBox="1">
              <a:spLocks noChangeArrowheads="1"/>
            </p:cNvSpPr>
            <p:nvPr/>
          </p:nvSpPr>
          <p:spPr bwMode="auto">
            <a:xfrm>
              <a:off x="5083" y="4365"/>
              <a:ext cx="314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57263">
                <a:spcBef>
                  <a:spcPct val="50000"/>
                </a:spcBef>
                <a:defRPr/>
              </a:pPr>
              <a:r>
                <a:rPr lang="en-US" altLang="ko-KR" sz="1200" b="1">
                  <a:latin typeface="Arial" pitchFamily="34" charset="0"/>
                  <a:ea typeface="HY울릉도B" pitchFamily="18" charset="-127"/>
                </a:rPr>
                <a:t>Notes:</a:t>
              </a:r>
              <a:endParaRPr lang="en-US" altLang="ko-KR" b="1">
                <a:latin typeface="Arial" pitchFamily="34" charset="0"/>
                <a:ea typeface="HY울릉도B" pitchFamily="18" charset="-127"/>
              </a:endParaRPr>
            </a:p>
          </p:txBody>
        </p:sp>
      </p:grp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301625" y="481013"/>
            <a:ext cx="548005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306388" y="9763125"/>
            <a:ext cx="6478587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315913" y="9777413"/>
            <a:ext cx="3024187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rPr>
              <a:t>검사 실무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6292850" y="9777413"/>
            <a:ext cx="493713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  <a:defRPr/>
            </a:pPr>
            <a:fld id="{F002A2CB-7A91-45DA-8B33-C6ED8C5EC6D2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>
            <a:off x="306388" y="9763125"/>
            <a:ext cx="415925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5121581" y="411763"/>
            <a:ext cx="1660219" cy="138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54000" tIns="0" rIns="36000" bIns="0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장  품질 경영과 검사 개론</a:t>
            </a:r>
          </a:p>
        </p:txBody>
      </p:sp>
    </p:spTree>
    <p:extLst>
      <p:ext uri="{BB962C8B-B14F-4D97-AF65-F5344CB8AC3E}">
        <p14:creationId xmlns:p14="http://schemas.microsoft.com/office/powerpoint/2010/main" val="1081672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bg1"/>
        </a:solidFill>
        <a:latin typeface="맑은 고딕" pitchFamily="50" charset="-127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56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2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7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1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8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43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34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7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9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82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3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5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99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3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81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4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2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3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9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1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61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5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0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38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21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6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5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95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3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5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3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02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40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58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60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48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60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0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Comparison : </a:t>
            </a:r>
            <a:r>
              <a:rPr lang="ko-KR" altLang="en-US"/>
              <a:t>두개이상 아이템 비교</a:t>
            </a:r>
            <a:endParaRPr lang="en-US" altLang="ko-KR"/>
          </a:p>
          <a:p>
            <a:r>
              <a:rPr lang="en-US"/>
              <a:t>Relationship : </a:t>
            </a:r>
            <a:r>
              <a:rPr lang="ko-KR" altLang="en-US"/>
              <a:t>두개이상 아이템 관계성 분석</a:t>
            </a:r>
            <a:endParaRPr lang="en-US" altLang="ko-KR"/>
          </a:p>
          <a:p>
            <a:r>
              <a:rPr lang="en-US"/>
              <a:t>Distribution : </a:t>
            </a:r>
            <a:r>
              <a:rPr lang="ko-KR" altLang="en-US"/>
              <a:t>데이터 분포도를 보는 거고요</a:t>
            </a:r>
            <a:endParaRPr lang="en-US" altLang="ko-KR"/>
          </a:p>
          <a:p>
            <a:r>
              <a:rPr lang="en-US"/>
              <a:t>Composition : </a:t>
            </a:r>
            <a:r>
              <a:rPr lang="ko-KR" altLang="en-US"/>
              <a:t>아이템을 구성하는 구성인자를 보는것임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9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399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17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242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37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553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69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57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295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968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3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41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0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548679"/>
            <a:ext cx="9475973" cy="6309321"/>
            <a:chOff x="411163" y="0"/>
            <a:chExt cx="9494837" cy="6858000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70255"/>
                <a:ext cx="1007508" cy="987745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3450078" cy="2390775"/>
              <a:chOff x="259" y="570"/>
              <a:chExt cx="2409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409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2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725280" y="561955"/>
              <a:ext cx="399943" cy="30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24" y="1976310"/>
            <a:ext cx="7326419" cy="2260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277" y="1126118"/>
            <a:ext cx="1458304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5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9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0"/>
            <a:ext cx="9494837" cy="6858000"/>
            <a:chOff x="411163" y="0"/>
            <a:chExt cx="9494837" cy="6858000"/>
          </a:xfrm>
        </p:grpSpPr>
        <p:sp>
          <p:nvSpPr>
            <p:cNvPr id="11" name="Rectangle 69"/>
            <p:cNvSpPr>
              <a:spLocks noChangeArrowheads="1"/>
            </p:cNvSpPr>
            <p:nvPr userDrawn="1"/>
          </p:nvSpPr>
          <p:spPr bwMode="auto">
            <a:xfrm>
              <a:off x="415925" y="692150"/>
              <a:ext cx="9490075" cy="12001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69106"/>
                <a:ext cx="1007508" cy="98889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2532062" cy="2390775"/>
              <a:chOff x="259" y="570"/>
              <a:chExt cx="1768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768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6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622703" y="559713"/>
              <a:ext cx="39914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044788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7A8E0B-34EF-4489-8C33-D4093C3743C3}"/>
              </a:ext>
            </a:extLst>
          </p:cNvPr>
          <p:cNvSpPr txBox="1">
            <a:spLocks/>
          </p:cNvSpPr>
          <p:nvPr userDrawn="1"/>
        </p:nvSpPr>
        <p:spPr>
          <a:xfrm>
            <a:off x="1720979" y="2172941"/>
            <a:ext cx="2370229" cy="45787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endParaRPr lang="en-US" altLang="ko-KR" sz="3200" b="1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32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CONTENTS</a:t>
            </a:r>
          </a:p>
          <a:p>
            <a:pPr algn="ctr">
              <a:defRPr/>
            </a:pPr>
            <a:endParaRPr lang="en-US" altLang="ko-KR" sz="32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325508-845F-42A6-BC88-95C128185B6E}"/>
              </a:ext>
            </a:extLst>
          </p:cNvPr>
          <p:cNvSpPr/>
          <p:nvPr userDrawn="1"/>
        </p:nvSpPr>
        <p:spPr>
          <a:xfrm>
            <a:off x="1935065" y="2689876"/>
            <a:ext cx="7621104" cy="3331412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D7AA74-3CF5-4255-96A4-200C3CEEE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696" y="2929242"/>
            <a:ext cx="7044787" cy="287602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여기에 내용을 넣으세요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504" y="682027"/>
            <a:ext cx="1212140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6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992563" y="1052736"/>
            <a:ext cx="8913437" cy="5805264"/>
            <a:chOff x="992563" y="1052736"/>
            <a:chExt cx="8913437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69">
              <a:extLst>
                <a:ext uri="{FF2B5EF4-FFF2-40B4-BE49-F238E27FC236}">
                  <a16:creationId xmlns:a16="http://schemas.microsoft.com/office/drawing/2014/main" id="{8F8E7E1E-FC6C-4EA3-934B-943111C0D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110" y="2139864"/>
              <a:ext cx="7488000" cy="20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F4E47664-8ABF-41D8-9EAD-E958CFAA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10" y="2283864"/>
              <a:ext cx="7200000" cy="17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30">
              <a:extLst>
                <a:ext uri="{FF2B5EF4-FFF2-40B4-BE49-F238E27FC236}">
                  <a16:creationId xmlns:a16="http://schemas.microsoft.com/office/drawing/2014/main" id="{5A895C72-88DA-4F99-B6CD-C66EB09B9C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992564" y="1916838"/>
              <a:ext cx="1998000" cy="18864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50800" dir="6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B344A3FB-34B2-4149-93C6-830919E66E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H="1">
              <a:off x="992563" y="1916838"/>
              <a:ext cx="1870793" cy="1767237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54D3597-281E-4E78-B6C5-416B1E7E0A35}"/>
              </a:ext>
            </a:extLst>
          </p:cNvPr>
          <p:cNvSpPr txBox="1">
            <a:spLocks/>
          </p:cNvSpPr>
          <p:nvPr userDrawn="1"/>
        </p:nvSpPr>
        <p:spPr>
          <a:xfrm>
            <a:off x="9671584" y="6564769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34800-E070-401A-9581-E51835AC1A76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제목 개체 틀 14">
            <a:extLst>
              <a:ext uri="{FF2B5EF4-FFF2-40B4-BE49-F238E27FC236}">
                <a16:creationId xmlns:a16="http://schemas.microsoft.com/office/drawing/2014/main" id="{A4D6DF27-3AA7-4E6D-8E30-6589A84D3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6649" y="2749290"/>
            <a:ext cx="6312736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부제목을 추가하려면 </a:t>
            </a:r>
            <a:r>
              <a:rPr lang="ko-KR" altLang="en-US" dirty="0" err="1"/>
              <a:t>클릭하시오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30">
            <a:extLst>
              <a:ext uri="{FF2B5EF4-FFF2-40B4-BE49-F238E27FC236}">
                <a16:creationId xmlns:a16="http://schemas.microsoft.com/office/drawing/2014/main" id="{E5E617C3-7DBC-47D5-AE27-CF7240EFF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576" y="2117674"/>
            <a:ext cx="625918" cy="97645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(2)-큰제목과 함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1052736"/>
            <a:ext cx="8937624" cy="521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lang="ko-KR" altLang="en-US" sz="28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628800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764581"/>
            <a:ext cx="8936043" cy="480018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59F19-FA3D-41C8-8410-21F51E116B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472" y="260349"/>
            <a:ext cx="9221340" cy="71214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큰 제목을 추가하려면 클릭하십시오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9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내용(3)-구분선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50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290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메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-87561" y="146010"/>
            <a:ext cx="2232249" cy="805339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altLang="ko-KR" sz="40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MEMO</a:t>
            </a:r>
            <a:endParaRPr lang="en-US" altLang="ko-KR" sz="40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-1" y="0"/>
            <a:ext cx="3392828" cy="188640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72480" y="951349"/>
            <a:ext cx="9361040" cy="5501987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118F8-8618-498F-B337-4571892E5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512" y="1268412"/>
            <a:ext cx="8784976" cy="489689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59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인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7130817" y="1052736"/>
            <a:ext cx="2799869" cy="5805264"/>
            <a:chOff x="7106131" y="1052736"/>
            <a:chExt cx="2799869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123A7331-B8C2-462E-9934-C391A2354A7F}"/>
              </a:ext>
            </a:extLst>
          </p:cNvPr>
          <p:cNvSpPr txBox="1">
            <a:spLocks/>
          </p:cNvSpPr>
          <p:nvPr userDrawn="1"/>
        </p:nvSpPr>
        <p:spPr>
          <a:xfrm>
            <a:off x="1033301" y="2552855"/>
            <a:ext cx="7839397" cy="175229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ko-KR" altLang="en-US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감사합니다</a:t>
            </a:r>
            <a:r>
              <a:rPr lang="en-US" altLang="ko-KR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!</a:t>
            </a:r>
            <a:endParaRPr lang="en-US" altLang="ko-KR" sz="9600" spc="-3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61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14">
            <a:extLst>
              <a:ext uri="{FF2B5EF4-FFF2-40B4-BE49-F238E27FC236}">
                <a16:creationId xmlns:a16="http://schemas.microsoft.com/office/drawing/2014/main" id="{B0F4B582-14E5-4B76-9ED1-B9CC9544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322230"/>
            <a:ext cx="8937623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E60481-F981-4290-9EBF-5789A1FB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88" y="1416912"/>
            <a:ext cx="8937623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E6520-2020-4FCD-8E5D-D3D0140FEC1D}"/>
              </a:ext>
            </a:extLst>
          </p:cNvPr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261BCFF1-C31B-44E8-BC3E-462445619A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" name="AutoShape 37">
              <a:extLst>
                <a:ext uri="{FF2B5EF4-FFF2-40B4-BE49-F238E27FC236}">
                  <a16:creationId xmlns:a16="http://schemas.microsoft.com/office/drawing/2014/main" id="{6970CB5D-C40C-4382-8CD8-B49130E29B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41CDAE0-1D99-4AA8-90EF-16141D82BE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5EE747B-EEE9-49B2-B7E7-F714B63A915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274D4-33DA-49FE-8359-7A2A6A9DAD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3AAF8-263F-4E33-AF19-8798E8132E0A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4" r:id="rId2"/>
    <p:sldLayoutId id="2147483717" r:id="rId3"/>
    <p:sldLayoutId id="2147483710" r:id="rId4"/>
    <p:sldLayoutId id="2147483743" r:id="rId5"/>
    <p:sldLayoutId id="2147483740" r:id="rId6"/>
    <p:sldLayoutId id="2147483741" r:id="rId7"/>
    <p:sldLayoutId id="2147483738" r:id="rId8"/>
    <p:sldLayoutId id="2147483742" r:id="rId9"/>
    <p:sldLayoutId id="2147483745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3200" b="1" kern="1200" dirty="0">
          <a:solidFill>
            <a:srgbClr val="000099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3300"/>
        </a:buClr>
        <a:buFont typeface="Wingdings" panose="05000000000000000000" pitchFamily="2" charset="2"/>
        <a:buChar char="v"/>
        <a:defRPr kumimoji="1" lang="ko-KR" altLang="en-US" sz="2200" b="1" kern="1200" dirty="0" smtClean="0">
          <a:solidFill>
            <a:srgbClr val="000099"/>
          </a:solidFill>
          <a:latin typeface="+mn-ea"/>
          <a:ea typeface="+mn-ea"/>
          <a:cs typeface="+mn-cs"/>
        </a:defRPr>
      </a:lvl1pPr>
      <a:lvl2pPr marL="534988" marR="0" indent="-179388" algn="l" defTabSz="914400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lr>
          <a:srgbClr val="666633"/>
        </a:buClr>
        <a:buSzTx/>
        <a:buFont typeface="Wingdings" panose="05000000000000000000" pitchFamily="2" charset="2"/>
        <a:buChar char="§"/>
        <a:tabLst/>
        <a:defRPr kumimoji="1" lang="ko-KR" altLang="en-US" sz="1900" kern="1200" dirty="0" smtClean="0">
          <a:solidFill>
            <a:schemeClr val="tx1"/>
          </a:solidFill>
          <a:latin typeface="+mn-ea"/>
          <a:ea typeface="+mj-ea"/>
          <a:cs typeface="+mn-cs"/>
        </a:defRPr>
      </a:lvl2pPr>
      <a:lvl3pPr marL="715963" indent="-180975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•"/>
        <a:defRPr kumimoji="1" lang="ko-KR" altLang="en-US" sz="1700" kern="1200" dirty="0" smtClean="0">
          <a:solidFill>
            <a:schemeClr val="tx1"/>
          </a:solidFill>
          <a:latin typeface="+mn-ea"/>
          <a:ea typeface="+mn-ea"/>
          <a:cs typeface="+mn-cs"/>
        </a:defRPr>
      </a:lvl3pPr>
      <a:lvl4pPr marL="898525" indent="-177800" algn="l" rtl="0" eaLnBrk="1" fontAlgn="base" latinLnBrk="1" hangingPunct="1">
        <a:lnSpc>
          <a:spcPct val="110000"/>
        </a:lnSpc>
        <a:spcBef>
          <a:spcPct val="20000"/>
        </a:spcBef>
        <a:spcAft>
          <a:spcPts val="100"/>
        </a:spcAft>
        <a:buClr>
          <a:schemeClr val="bg1">
            <a:lumMod val="50000"/>
          </a:schemeClr>
        </a:buClr>
        <a:buSzPct val="90000"/>
        <a:buFont typeface="Arial" panose="020B0604020202020204" pitchFamily="34" charset="0"/>
        <a:buChar char="−"/>
        <a:tabLst>
          <a:tab pos="898525" algn="l"/>
        </a:tabLst>
        <a:defRPr kumimoji="1" lang="ko-KR" altLang="en-US" sz="1400" b="0" kern="1200" dirty="0" smtClean="0">
          <a:solidFill>
            <a:schemeClr val="tx1"/>
          </a:solidFill>
          <a:latin typeface="+mn-ea"/>
          <a:ea typeface="맑은 고딕" pitchFamily="50" charset="-127"/>
          <a:cs typeface="+mn-cs"/>
        </a:defRPr>
      </a:lvl4pPr>
      <a:lvl5pPr marL="1077913" indent="-141288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»"/>
        <a:defRPr kumimoji="1" sz="1200">
          <a:solidFill>
            <a:schemeClr val="tx1"/>
          </a:solidFill>
          <a:latin typeface="+mn-ea"/>
          <a:ea typeface="+mj-ea"/>
          <a:cs typeface="태-신헤드라인디D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9CC9-E5ED-4D0D-89B7-C12E535F0F65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043B-F017-4A1E-AE3B-FB35F7D7F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8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-api-reference/generated/plotly.graph_objects.Bar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-api-reference/generated/plotly.graph_objects.Ba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PC\Desktop\Untitled-4.png">
            <a:extLst>
              <a:ext uri="{FF2B5EF4-FFF2-40B4-BE49-F238E27FC236}">
                <a16:creationId xmlns:a16="http://schemas.microsoft.com/office/drawing/2014/main" id="{3E60C136-F491-0341-94CB-14E163AE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1"/>
          <a:stretch/>
        </p:blipFill>
        <p:spPr bwMode="auto">
          <a:xfrm>
            <a:off x="0" y="0"/>
            <a:ext cx="9906000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id="{0C3746F2-4E55-344F-B0EE-DF91342BB2A7}"/>
              </a:ext>
            </a:extLst>
          </p:cNvPr>
          <p:cNvSpPr/>
          <p:nvPr/>
        </p:nvSpPr>
        <p:spPr>
          <a:xfrm>
            <a:off x="260648" y="2202815"/>
            <a:ext cx="3323346" cy="808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-150" normalizeH="0" baseline="0" noProof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</a:rPr>
              <a:t>데이터분석과파이썬프로그래밍</a:t>
            </a:r>
            <a:endParaRPr kumimoji="1" lang="en-US" altLang="ko-KR" sz="20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[ Machine Learning Applications]</a:t>
            </a:r>
            <a:endParaRPr kumimoji="1" lang="ko-KR" altLang="en-US" sz="32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95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ko-KR" altLang="en-US" dirty="0"/>
              <a:t>를 배우는 이유는 무엇인가</a:t>
            </a:r>
            <a:r>
              <a:rPr lang="en-US" dirty="0"/>
              <a:t>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최근 </a:t>
            </a:r>
            <a:r>
              <a:rPr lang="en-US" altLang="ko-KR" dirty="0"/>
              <a:t>AI</a:t>
            </a:r>
            <a:r>
              <a:rPr lang="ko-KR" altLang="en-US" dirty="0"/>
              <a:t>와 기계 학습</a:t>
            </a:r>
            <a:r>
              <a:rPr lang="en-US" altLang="ko-KR" dirty="0"/>
              <a:t>(Machine Learning)</a:t>
            </a:r>
            <a:r>
              <a:rPr lang="ko-KR" altLang="en-US" dirty="0"/>
              <a:t>에 활용되고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" y="4653136"/>
            <a:ext cx="8640000" cy="1862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2" y="1772816"/>
            <a:ext cx="8640000" cy="213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r>
              <a:rPr lang="ko-KR" altLang="en-US" dirty="0"/>
              <a:t>를 배우는 이유는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ko-KR" altLang="en-US" dirty="0"/>
              <a:t>는 여러 대기업에서 활용되고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2294158"/>
            <a:ext cx="6480000" cy="32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ko-KR" altLang="en-US" dirty="0"/>
              <a:t>을</a:t>
            </a:r>
            <a:r>
              <a:rPr lang="en-US" dirty="0"/>
              <a:t> </a:t>
            </a:r>
            <a:r>
              <a:rPr lang="ko-KR" altLang="en-US" dirty="0"/>
              <a:t>실행합니다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명령 프롬프트</a:t>
            </a:r>
            <a:r>
              <a:rPr lang="en-US" altLang="ko-KR" dirty="0"/>
              <a:t>(CMD)</a:t>
            </a:r>
            <a:r>
              <a:rPr lang="ko-KR" altLang="en-US" dirty="0"/>
              <a:t>를 실행하고 다음 명령어를 사용합니다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/>
              <a:t> pip install </a:t>
            </a:r>
            <a:r>
              <a:rPr lang="en-US" dirty="0" err="1"/>
              <a:t>plotly</a:t>
            </a:r>
            <a:endParaRPr lang="en-US" dirty="0"/>
          </a:p>
          <a:p>
            <a:pPr lvl="1"/>
            <a:endParaRPr lang="en-US" dirty="0"/>
          </a:p>
          <a:p>
            <a:r>
              <a:rPr lang="ko-KR" altLang="en-US" dirty="0"/>
              <a:t>다른 라이브러리 또한 설치해야 합니다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altLang="ko-KR" dirty="0"/>
              <a:t>pandas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 버전을 확인합니다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341102" y="5517232"/>
            <a:ext cx="7200800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		//Importing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library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.__version__)		//Printing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library version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6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첫 번째 데이터 시각화를 수행하세요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4108" y="1900303"/>
            <a:ext cx="6480000" cy="132343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(data=</a:t>
            </a:r>
            <a:r>
              <a:rPr lang="en-US" altLang="ko-KR" sz="20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(y=[2, 3, 1]))</a:t>
            </a:r>
          </a:p>
          <a:p>
            <a:r>
              <a:rPr lang="en-US" altLang="ko-KR" sz="20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3467217"/>
            <a:ext cx="6480000" cy="30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Charts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go.Bar</a:t>
            </a:r>
            <a:r>
              <a:rPr lang="en-US" dirty="0"/>
              <a:t>() function</a:t>
            </a:r>
          </a:p>
          <a:p>
            <a:pPr lvl="1"/>
            <a:r>
              <a:rPr lang="ko-KR" altLang="en-US" dirty="0"/>
              <a:t>예제 소스코드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348880"/>
            <a:ext cx="6480000" cy="409342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langs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['C', 'C++', 'Java', 'Python', 'PHP']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students = [23,17,35,29,12]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langs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students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6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go.Bar</a:t>
            </a:r>
            <a:r>
              <a:rPr lang="en-US" dirty="0"/>
              <a:t>() function</a:t>
            </a:r>
          </a:p>
          <a:p>
            <a:pPr lvl="1"/>
            <a:r>
              <a:rPr lang="ko-KR" altLang="en-US" dirty="0"/>
              <a:t>결과</a:t>
            </a:r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2437629"/>
            <a:ext cx="6480000" cy="30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Grouped bar chart </a:t>
            </a:r>
            <a:r>
              <a:rPr lang="ko-KR" altLang="en-US" b="0" dirty="0"/>
              <a:t>만들기</a:t>
            </a:r>
            <a:endParaRPr lang="en-US" dirty="0"/>
          </a:p>
          <a:p>
            <a:pPr lvl="1"/>
            <a:r>
              <a:rPr lang="ko-KR" altLang="en-US" dirty="0"/>
              <a:t>변수 선언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420888"/>
            <a:ext cx="6480000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branches = ['CSE',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Mech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'Electronics']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[23,17,35]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[20, 23, 30]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 = [30,20,15]</a:t>
            </a:r>
          </a:p>
        </p:txBody>
      </p:sp>
    </p:spTree>
    <p:extLst>
      <p:ext uri="{BB962C8B-B14F-4D97-AF65-F5344CB8AC3E}">
        <p14:creationId xmlns:p14="http://schemas.microsoft.com/office/powerpoint/2010/main" val="78082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그룹화 해야 하는 데이터</a:t>
            </a:r>
            <a:endParaRPr lang="en-US" altLang="ko-KR" dirty="0"/>
          </a:p>
          <a:p>
            <a:pPr lvl="1"/>
            <a:r>
              <a:rPr lang="en-US" b="1" dirty="0"/>
              <a:t>name</a:t>
            </a:r>
            <a:r>
              <a:rPr lang="en-US" dirty="0"/>
              <a:t> property sets its legend entry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204864"/>
            <a:ext cx="6480000" cy="4247317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branches,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fy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'FY'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branches,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sy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'SY'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trace3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branches,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ty,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'TY'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877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0" dirty="0"/>
              <a:t>그룹화 된 막대 차트를 표시하려면 레이아웃</a:t>
            </a:r>
            <a:r>
              <a:rPr lang="en-US" altLang="ko-KR" b="0" dirty="0"/>
              <a:t> </a:t>
            </a:r>
            <a:r>
              <a:rPr lang="ko-KR" altLang="en-US" b="0" dirty="0"/>
              <a:t>개체의 막대 모드 속성을 그룹으로 설정해야 합니다</a:t>
            </a:r>
            <a:r>
              <a:rPr lang="en-US" altLang="ko-KR" b="0" dirty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레이아웃 생성 및 결과 출력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492896"/>
            <a:ext cx="6480000" cy="120032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trace2, trace3]</a:t>
            </a:r>
          </a:p>
          <a:p>
            <a:r>
              <a:rPr lang="en-US" altLang="ko-KR" sz="1800" b="1" i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layout = </a:t>
            </a:r>
            <a:r>
              <a:rPr lang="en-US" altLang="ko-KR" sz="1800" b="1" i="1" dirty="0" err="1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800" b="1" i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b="1" i="1" dirty="0" err="1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barmode</a:t>
            </a:r>
            <a:r>
              <a:rPr lang="en-US" altLang="ko-KR" sz="1800" b="1" i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'group', title='Departments')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data, layout = layout)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2" y="3795647"/>
            <a:ext cx="6120000" cy="29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8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20DB34-B467-4F98-AFA7-FE58CBEFDD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EA497-348E-4B21-8DB3-732916E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데이터시각화 기초 </a:t>
            </a:r>
            <a:r>
              <a:rPr lang="en-US" altLang="ko-KR" sz="4000" dirty="0"/>
              <a:t>- </a:t>
            </a:r>
            <a:r>
              <a:rPr lang="en-US" altLang="ko-KR" sz="4000" dirty="0" err="1"/>
              <a:t>Plotly</a:t>
            </a:r>
            <a:endParaRPr lang="ko-KR" altLang="en-US" sz="4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50524-C750-4B95-9A7A-6CB700131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Plotly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 err="1"/>
              <a:t>Plotly</a:t>
            </a:r>
            <a:r>
              <a:rPr lang="en-US" dirty="0"/>
              <a:t> Basic Charts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데이터 분석을 위한 차트</a:t>
            </a:r>
          </a:p>
        </p:txBody>
      </p:sp>
    </p:spTree>
    <p:extLst>
      <p:ext uri="{BB962C8B-B14F-4D97-AF65-F5344CB8AC3E}">
        <p14:creationId xmlns:p14="http://schemas.microsoft.com/office/powerpoint/2010/main" val="325090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0" dirty="0"/>
              <a:t>Stack</a:t>
            </a:r>
            <a:r>
              <a:rPr lang="ko-KR" altLang="en-US" b="0" dirty="0"/>
              <a:t> 된 막대 차트를 표시하려면 </a:t>
            </a:r>
            <a:r>
              <a:rPr lang="en-US" altLang="ko-KR" b="0" dirty="0"/>
              <a:t>stack </a:t>
            </a:r>
            <a:r>
              <a:rPr lang="ko-KR" altLang="en-US" b="0" dirty="0"/>
              <a:t>속성을 사용해야 함</a:t>
            </a:r>
            <a:endParaRPr lang="en-US" altLang="ko-KR" b="0" dirty="0"/>
          </a:p>
          <a:p>
            <a:pPr lvl="1"/>
            <a:r>
              <a:rPr lang="ko-KR" altLang="en-US" dirty="0"/>
              <a:t>레이아웃 생성 및 결과 출력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534475" y="2204864"/>
            <a:ext cx="6480000" cy="120032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trace2, trace3]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layout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barmode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'stack', title='Departments')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data, layout = layout)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2" y="3475604"/>
            <a:ext cx="6120000" cy="33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4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A89C7-FDB1-4669-9C3A-7B5E3D71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18CB4F-322D-449C-B695-B11906C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C9963E-2C35-48C2-9AA4-98F177722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지금까지 예제를 실습해보자</a:t>
            </a:r>
          </a:p>
        </p:txBody>
      </p:sp>
    </p:spTree>
    <p:extLst>
      <p:ext uri="{BB962C8B-B14F-4D97-AF65-F5344CB8AC3E}">
        <p14:creationId xmlns:p14="http://schemas.microsoft.com/office/powerpoint/2010/main" val="203913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Customized colors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916832"/>
            <a:ext cx="794968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1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Customized colors</a:t>
            </a:r>
          </a:p>
          <a:p>
            <a:pPr lvl="1"/>
            <a:r>
              <a:rPr lang="ko-KR" altLang="en-US" dirty="0"/>
              <a:t>변수 선언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87491" y="2354591"/>
            <a:ext cx="7708022" cy="317009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years = [1995, 1996, 1997, 1998, 1999, 2000, 2001, 2002, 2003, 2004, 2005, 2006, 2007, 2008, 2009, 2010, 2011, 2012]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rest = [219, 146, 112, 127, 124, 180, 236, 207, 236, 263, 350, 430, 474, 526, 488, 537, 500, 439]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china = [16, 13, 10, 11, 28, 37, 43, 55, 56, 88, 105, 156, 270, 299, 340, 403, 549, 499]</a:t>
            </a:r>
          </a:p>
        </p:txBody>
      </p:sp>
    </p:spTree>
    <p:extLst>
      <p:ext uri="{BB962C8B-B14F-4D97-AF65-F5344CB8AC3E}">
        <p14:creationId xmlns:p14="http://schemas.microsoft.com/office/powerpoint/2010/main" val="319598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Customized colors</a:t>
            </a:r>
          </a:p>
          <a:p>
            <a:pPr lvl="1"/>
            <a:r>
              <a:rPr lang="en-US" altLang="ko-KR" dirty="0"/>
              <a:t>Use marker property for creating customized colors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Full list of properties</a:t>
            </a:r>
          </a:p>
          <a:p>
            <a:pPr lvl="2"/>
            <a:r>
              <a:rPr lang="en-US" sz="1600" dirty="0">
                <a:hlinkClick r:id="rId3"/>
              </a:rPr>
              <a:t>https://plotly.com/python-api-reference/generated/plotly.graph_objects.Bar.html</a:t>
            </a:r>
            <a:r>
              <a:rPr lang="en-US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233468" y="2348880"/>
            <a:ext cx="3312368" cy="258532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years,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rest,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'Rest of the World',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marker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color = 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rgb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(49,130,189)',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opacity = 0.7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5241032" y="2348880"/>
            <a:ext cx="3312368" cy="258532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years,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china,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'China',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marker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color = 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rgb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(204,204,204)',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opacity = 0.5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1424608" y="3501008"/>
            <a:ext cx="2960300" cy="11521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97136" y="3488035"/>
            <a:ext cx="3084256" cy="11521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496CE-67C3-499B-9976-EC4719F6646A}"/>
              </a:ext>
            </a:extLst>
          </p:cNvPr>
          <p:cNvSpPr txBox="1"/>
          <p:nvPr/>
        </p:nvSpPr>
        <p:spPr>
          <a:xfrm>
            <a:off x="1784648" y="4293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불투명도</a:t>
            </a:r>
          </a:p>
        </p:txBody>
      </p:sp>
    </p:spTree>
    <p:extLst>
      <p:ext uri="{BB962C8B-B14F-4D97-AF65-F5344CB8AC3E}">
        <p14:creationId xmlns:p14="http://schemas.microsoft.com/office/powerpoint/2010/main" val="328316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Customized colors</a:t>
            </a:r>
          </a:p>
          <a:p>
            <a:pPr lvl="1"/>
            <a:r>
              <a:rPr lang="en-US" dirty="0"/>
              <a:t>Layout construction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49114" y="2214904"/>
            <a:ext cx="6984776" cy="120032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trace2]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layout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barmode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'group', title='Export of Plastic Scrap')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data, layout = layout)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2" y="3475604"/>
            <a:ext cx="6120000" cy="33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19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Label annotation</a:t>
            </a:r>
          </a:p>
          <a:p>
            <a:pPr lvl="1"/>
            <a:r>
              <a:rPr lang="ko-KR" altLang="en-US" dirty="0"/>
              <a:t>변수 선언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87491" y="2420888"/>
            <a:ext cx="7708022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months = ['Jan', 'Feb', 'Mar', 'Apr', 'May', 'Jun', 'Jul', 'Aug', 'Sep', 'Oct', 'Nov', 'Dec']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primary_sales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[20, 14, 25, 16, 18, 22, 19, 15, 12, 16, 14, 17]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secondary_sales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[19, 14, 22, 14, 16, 19, 15, 14, 10, 12, 12, 16]</a:t>
            </a:r>
          </a:p>
        </p:txBody>
      </p:sp>
    </p:spTree>
    <p:extLst>
      <p:ext uri="{BB962C8B-B14F-4D97-AF65-F5344CB8AC3E}">
        <p14:creationId xmlns:p14="http://schemas.microsoft.com/office/powerpoint/2010/main" val="2165691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Label annotation</a:t>
            </a:r>
          </a:p>
          <a:p>
            <a:pPr lvl="1"/>
            <a:r>
              <a:rPr lang="en-US" altLang="ko-KR" dirty="0"/>
              <a:t>Include ’text’ and ’</a:t>
            </a:r>
            <a:r>
              <a:rPr lang="en-US" altLang="ko-KR" dirty="0" err="1"/>
              <a:t>textposition</a:t>
            </a:r>
            <a:r>
              <a:rPr lang="en-US" altLang="ko-KR" dirty="0"/>
              <a:t>’ properties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Full list of properties</a:t>
            </a:r>
          </a:p>
          <a:p>
            <a:pPr lvl="2"/>
            <a:r>
              <a:rPr lang="en-US" sz="1600" dirty="0">
                <a:hlinkClick r:id="rId3"/>
              </a:rPr>
              <a:t>https://plotly.com/python-api-reference/generated/plotly.graph_objects.Bar.html</a:t>
            </a:r>
            <a:r>
              <a:rPr lang="en-US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248574" y="2276872"/>
            <a:ext cx="3312368" cy="3139321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months,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primary_sales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'Primary Product',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marker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color = 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rgb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(49,130,189)',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opacity = 0.7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),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text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primary_sales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textposition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'auto',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5283080" y="2276871"/>
            <a:ext cx="3312368" cy="3139321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go.Bar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months,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secondary_sales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'Secondary Product',  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marker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color = 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rgb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(204,204,204)',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opacity = 0.5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),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text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secondary_sales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textposition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'auto',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1424608" y="4509120"/>
            <a:ext cx="2960300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97136" y="4509120"/>
            <a:ext cx="3084256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D0C206-D5F0-40B4-9C14-9C792CB11F7E}"/>
              </a:ext>
            </a:extLst>
          </p:cNvPr>
          <p:cNvSpPr/>
          <p:nvPr/>
        </p:nvSpPr>
        <p:spPr>
          <a:xfrm>
            <a:off x="3699464" y="4526915"/>
            <a:ext cx="1370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바 위에 올라가는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숫자</a:t>
            </a:r>
          </a:p>
        </p:txBody>
      </p:sp>
    </p:spTree>
    <p:extLst>
      <p:ext uri="{BB962C8B-B14F-4D97-AF65-F5344CB8AC3E}">
        <p14:creationId xmlns:p14="http://schemas.microsoft.com/office/powerpoint/2010/main" val="341114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Label annotation	</a:t>
            </a:r>
          </a:p>
          <a:p>
            <a:pPr lvl="1"/>
            <a:r>
              <a:rPr lang="en-US" dirty="0"/>
              <a:t>Layout construction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02" y="3475604"/>
            <a:ext cx="6120000" cy="3326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49114" y="2214904"/>
            <a:ext cx="6984776" cy="120032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trace2]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layout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barmode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'group', title='2020 Sales Report')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data, layout = layout)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5424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A89C7-FDB1-4669-9C3A-7B5E3D71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18CB4F-322D-449C-B695-B11906C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C9963E-2C35-48C2-9AA4-98F177722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지금까지 예제를 실습해보자</a:t>
            </a:r>
          </a:p>
        </p:txBody>
      </p:sp>
    </p:spTree>
    <p:extLst>
      <p:ext uri="{BB962C8B-B14F-4D97-AF65-F5344CB8AC3E}">
        <p14:creationId xmlns:p14="http://schemas.microsoft.com/office/powerpoint/2010/main" val="379587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ko-KR" altLang="en-US" dirty="0"/>
              <a:t>는 무엇인가</a:t>
            </a:r>
            <a:r>
              <a:rPr lang="en-US" dirty="0"/>
              <a:t>?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6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 err="1"/>
              <a:t>go.Pie</a:t>
            </a:r>
            <a:r>
              <a:rPr lang="en-US" b="0" dirty="0"/>
              <a:t>() function</a:t>
            </a:r>
          </a:p>
          <a:p>
            <a:pPr lvl="1"/>
            <a:r>
              <a:rPr lang="ko-KR" altLang="en-US" b="0" dirty="0"/>
              <a:t>두개의 필수</a:t>
            </a:r>
            <a:r>
              <a:rPr lang="en-US" b="0" dirty="0"/>
              <a:t> argument</a:t>
            </a:r>
            <a:r>
              <a:rPr lang="en-US" dirty="0"/>
              <a:t>s</a:t>
            </a:r>
            <a:r>
              <a:rPr lang="ko-KR" altLang="en-US" dirty="0"/>
              <a:t>는 </a:t>
            </a:r>
            <a:r>
              <a:rPr lang="en-US" b="1" dirty="0"/>
              <a:t>labels</a:t>
            </a:r>
            <a:r>
              <a:rPr lang="ko-KR" altLang="en-US" b="1" dirty="0"/>
              <a:t>과</a:t>
            </a:r>
            <a:r>
              <a:rPr lang="en-US" b="0" dirty="0"/>
              <a:t> </a:t>
            </a:r>
            <a:r>
              <a:rPr lang="en-US" b="1" dirty="0"/>
              <a:t>values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348880"/>
            <a:ext cx="6480000" cy="409342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langs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['C', 'C++', 'Java', 'Python', 'PHP']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students = [23,17,35,29,12]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go.Pie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labels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langs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values = students,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pull = [0.1,0,0,0,0]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(data=data)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70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 err="1"/>
              <a:t>go.Pie</a:t>
            </a:r>
            <a:r>
              <a:rPr lang="en-US" b="0" dirty="0"/>
              <a:t>() function</a:t>
            </a:r>
          </a:p>
          <a:p>
            <a:pPr lvl="1"/>
            <a:r>
              <a:rPr lang="ko-KR" altLang="en-US" dirty="0"/>
              <a:t>결과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02" y="2564904"/>
            <a:ext cx="6477000" cy="33242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238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Subplot</a:t>
            </a:r>
          </a:p>
          <a:p>
            <a:pPr lvl="1"/>
            <a:r>
              <a:rPr lang="en-US" altLang="ko-KR" dirty="0"/>
              <a:t>Examples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62" y="2283457"/>
            <a:ext cx="709147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subplot() </a:t>
            </a:r>
            <a:r>
              <a:rPr lang="ko-KR" altLang="en-US" dirty="0"/>
              <a:t>함수 예</a:t>
            </a:r>
            <a:endParaRPr lang="en-US" altLang="ko-KR" dirty="0"/>
          </a:p>
          <a:p>
            <a:pPr lvl="1"/>
            <a:r>
              <a:rPr lang="ko-KR" altLang="en-US" dirty="0"/>
              <a:t>변수 선언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87491" y="2420888"/>
            <a:ext cx="7708022" cy="255454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from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plotly.subplots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make_subplots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countries = ["US", "China", "European Union", "Russian Federation", "Brazil", "India", "Rest of World"]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ghg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[16, 15, 12, 6, 5, 4, 42]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co2 = [27, 11, 25, 8, 1, 3, 25]</a:t>
            </a: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1208584" y="3140968"/>
            <a:ext cx="475252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58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subplots: use 'domain' type for Pie subplot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208547" y="1988840"/>
            <a:ext cx="7465909" cy="338554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make_subplots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(rows=1, cols=2, specs=[[{'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'}, 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'}]])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47" y="2708920"/>
            <a:ext cx="7411480" cy="3474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F2EBE-9790-4494-9BA3-E8FD8813E97A}"/>
              </a:ext>
            </a:extLst>
          </p:cNvPr>
          <p:cNvSpPr txBox="1"/>
          <p:nvPr/>
        </p:nvSpPr>
        <p:spPr>
          <a:xfrm>
            <a:off x="3834504" y="6004578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파이 차트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개가 </a:t>
            </a:r>
            <a:r>
              <a:rPr lang="en-US" altLang="ko-KR" sz="1000">
                <a:solidFill>
                  <a:srgbClr val="FF0000"/>
                </a:solidFill>
              </a:rPr>
              <a:t>1</a:t>
            </a:r>
            <a:r>
              <a:rPr lang="ko-KR" altLang="en-US" sz="1000">
                <a:solidFill>
                  <a:srgbClr val="FF0000"/>
                </a:solidFill>
              </a:rPr>
              <a:t>행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열로 나타남</a:t>
            </a:r>
          </a:p>
        </p:txBody>
      </p:sp>
    </p:spTree>
    <p:extLst>
      <p:ext uri="{BB962C8B-B14F-4D97-AF65-F5344CB8AC3E}">
        <p14:creationId xmlns:p14="http://schemas.microsoft.com/office/powerpoint/2010/main" val="2648299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subplots: use 'domain' type for Pie subplot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208547" y="1988840"/>
            <a:ext cx="7465909" cy="58477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specs = [[{'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'}, 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'}], [{'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'}, {'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type':'domain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'}]]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make_subplots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(rows=2, cols=2, specs=specs)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37" y="2837321"/>
            <a:ext cx="6182327" cy="3463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99EF7-3577-4E42-B80A-6C64B8998922}"/>
              </a:ext>
            </a:extLst>
          </p:cNvPr>
          <p:cNvSpPr txBox="1"/>
          <p:nvPr/>
        </p:nvSpPr>
        <p:spPr>
          <a:xfrm>
            <a:off x="3834504" y="6004578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파이 차트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개가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행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열로 나타남</a:t>
            </a:r>
          </a:p>
        </p:txBody>
      </p:sp>
    </p:spTree>
    <p:extLst>
      <p:ext uri="{BB962C8B-B14F-4D97-AF65-F5344CB8AC3E}">
        <p14:creationId xmlns:p14="http://schemas.microsoft.com/office/powerpoint/2010/main" val="1958538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traces</a:t>
            </a:r>
          </a:p>
          <a:p>
            <a:pPr lvl="1"/>
            <a:r>
              <a:rPr lang="ko-KR" altLang="en-US" dirty="0"/>
              <a:t>두개의 필수</a:t>
            </a:r>
            <a:r>
              <a:rPr lang="en-US" dirty="0"/>
              <a:t> arguments</a:t>
            </a:r>
            <a:r>
              <a:rPr lang="ko-KR" altLang="en-US" dirty="0"/>
              <a:t>는 </a:t>
            </a:r>
            <a:r>
              <a:rPr lang="en-US" b="1" dirty="0"/>
              <a:t>labels</a:t>
            </a:r>
            <a:r>
              <a:rPr lang="ko-KR" altLang="en-US" b="1" dirty="0"/>
              <a:t>과</a:t>
            </a:r>
            <a:r>
              <a:rPr lang="en-US" dirty="0"/>
              <a:t> </a:t>
            </a:r>
            <a:r>
              <a:rPr lang="en-US" b="1" dirty="0"/>
              <a:t>values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87491" y="2420888"/>
            <a:ext cx="7708022" cy="347787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fig.add_trace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go.Pie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labels=countries,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values=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ghg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name="GHG Emissions"),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row=1, col=1)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fig.add_trace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go.Pie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labels=countries,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values=co2,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name="CO2 Emissions"),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row = 1, col =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AE020-45B1-4DC1-B885-1F9C1D8619B7}"/>
              </a:ext>
            </a:extLst>
          </p:cNvPr>
          <p:cNvSpPr txBox="1"/>
          <p:nvPr/>
        </p:nvSpPr>
        <p:spPr>
          <a:xfrm>
            <a:off x="3800872" y="3706368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1</a:t>
            </a:r>
            <a:r>
              <a:rPr lang="ko-KR" altLang="en-US" sz="1000">
                <a:solidFill>
                  <a:srgbClr val="FF0000"/>
                </a:solidFill>
              </a:rPr>
              <a:t>행 </a:t>
            </a:r>
            <a:r>
              <a:rPr lang="en-US" altLang="ko-KR" sz="1000">
                <a:solidFill>
                  <a:srgbClr val="FF0000"/>
                </a:solidFill>
              </a:rPr>
              <a:t>1</a:t>
            </a:r>
            <a:r>
              <a:rPr lang="ko-KR" altLang="en-US" sz="1000">
                <a:solidFill>
                  <a:srgbClr val="FF0000"/>
                </a:solidFill>
              </a:rPr>
              <a:t>열에 파이차트를 위치함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18FE0-55EE-42B3-9948-5CBE14C1F6EF}"/>
              </a:ext>
            </a:extLst>
          </p:cNvPr>
          <p:cNvSpPr txBox="1"/>
          <p:nvPr/>
        </p:nvSpPr>
        <p:spPr>
          <a:xfrm>
            <a:off x="4005989" y="5622032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1</a:t>
            </a:r>
            <a:r>
              <a:rPr lang="ko-KR" altLang="en-US" sz="1000">
                <a:solidFill>
                  <a:srgbClr val="FF0000"/>
                </a:solidFill>
              </a:rPr>
              <a:t>행 </a:t>
            </a:r>
            <a:r>
              <a:rPr lang="en-US" altLang="ko-KR" sz="1000">
                <a:solidFill>
                  <a:srgbClr val="FF0000"/>
                </a:solidFill>
              </a:rPr>
              <a:t>2</a:t>
            </a:r>
            <a:r>
              <a:rPr lang="ko-KR" altLang="en-US" sz="1000">
                <a:solidFill>
                  <a:srgbClr val="FF0000"/>
                </a:solidFill>
              </a:rPr>
              <a:t>열에 파이차트를 위치함</a:t>
            </a:r>
          </a:p>
        </p:txBody>
      </p:sp>
    </p:spTree>
    <p:extLst>
      <p:ext uri="{BB962C8B-B14F-4D97-AF65-F5344CB8AC3E}">
        <p14:creationId xmlns:p14="http://schemas.microsoft.com/office/powerpoint/2010/main" val="137924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87491" y="1781275"/>
            <a:ext cx="7708022" cy="181588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fig.update_traces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(hole=.4,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hoverinfo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label+percent+name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")</a:t>
            </a:r>
          </a:p>
          <a:p>
            <a:endParaRPr lang="en-US" altLang="ko-KR" sz="16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fig.update_layout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title_text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="Global Emissions 1990-2011",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annotations=[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(text='GHG', x=0.18, y=0.5,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font_size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=20,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showarrow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=False),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        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(text='CO2', x=0.82, y=0.5,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font_size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=20,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showarrow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=False)])</a:t>
            </a:r>
          </a:p>
          <a:p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28" y="3715618"/>
            <a:ext cx="5673148" cy="264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C8B47-4EB6-44E1-A320-F08827896C97}"/>
              </a:ext>
            </a:extLst>
          </p:cNvPr>
          <p:cNvSpPr txBox="1"/>
          <p:nvPr/>
        </p:nvSpPr>
        <p:spPr>
          <a:xfrm>
            <a:off x="2216696" y="2060848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파이차트 가운데에 구멍 뚫기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2DEDE-2C84-4FC0-9F55-D8C12415F940}"/>
              </a:ext>
            </a:extLst>
          </p:cNvPr>
          <p:cNvSpPr txBox="1"/>
          <p:nvPr/>
        </p:nvSpPr>
        <p:spPr>
          <a:xfrm>
            <a:off x="5120013" y="2224832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x </a:t>
            </a:r>
            <a:r>
              <a:rPr lang="ko-KR" altLang="en-US" sz="1000">
                <a:solidFill>
                  <a:srgbClr val="FF0000"/>
                </a:solidFill>
              </a:rPr>
              <a:t>텍스트의 가로 위치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DDD2B-AB36-4A32-AD79-8FD180941878}"/>
              </a:ext>
            </a:extLst>
          </p:cNvPr>
          <p:cNvSpPr txBox="1"/>
          <p:nvPr/>
        </p:nvSpPr>
        <p:spPr>
          <a:xfrm>
            <a:off x="5131423" y="2407173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y </a:t>
            </a:r>
            <a:r>
              <a:rPr lang="ko-KR" altLang="en-US" sz="1000">
                <a:solidFill>
                  <a:srgbClr val="FF0000"/>
                </a:solidFill>
              </a:rPr>
              <a:t>텍스트의 세로 위치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F19C9-84CF-4434-9A83-A0A98C0A4B55}"/>
              </a:ext>
            </a:extLst>
          </p:cNvPr>
          <p:cNvSpPr txBox="1"/>
          <p:nvPr/>
        </p:nvSpPr>
        <p:spPr>
          <a:xfrm>
            <a:off x="4589947" y="1542552"/>
            <a:ext cx="3153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Percent</a:t>
            </a:r>
            <a:r>
              <a:rPr lang="ko-KR" altLang="en-US" sz="1000" dirty="0">
                <a:solidFill>
                  <a:srgbClr val="FF0000"/>
                </a:solidFill>
              </a:rPr>
              <a:t>는 </a:t>
            </a:r>
            <a:r>
              <a:rPr lang="ko-KR" altLang="en-US" sz="1000" dirty="0" err="1">
                <a:solidFill>
                  <a:srgbClr val="FF0000"/>
                </a:solidFill>
              </a:rPr>
              <a:t>파이차트안에</a:t>
            </a:r>
            <a:r>
              <a:rPr lang="ko-KR" altLang="en-US" sz="1000" dirty="0">
                <a:solidFill>
                  <a:srgbClr val="FF0000"/>
                </a:solidFill>
              </a:rPr>
              <a:t> 있는 숫자 데이터를 </a:t>
            </a:r>
            <a:r>
              <a:rPr lang="ko-KR" altLang="en-US" sz="1000" dirty="0" err="1">
                <a:solidFill>
                  <a:srgbClr val="FF0000"/>
                </a:solidFill>
              </a:rPr>
              <a:t>가르킴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16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A89C7-FDB1-4669-9C3A-7B5E3D71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18CB4F-322D-449C-B695-B11906C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C9963E-2C35-48C2-9AA4-98F177722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지금까지 예제를 실습해보자</a:t>
            </a:r>
          </a:p>
        </p:txBody>
      </p:sp>
    </p:spTree>
    <p:extLst>
      <p:ext uri="{BB962C8B-B14F-4D97-AF65-F5344CB8AC3E}">
        <p14:creationId xmlns:p14="http://schemas.microsoft.com/office/powerpoint/2010/main" val="107205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go.Scatter</a:t>
            </a:r>
            <a:r>
              <a:rPr lang="en-US" dirty="0"/>
              <a:t>() function</a:t>
            </a:r>
          </a:p>
          <a:p>
            <a:pPr lvl="1"/>
            <a:r>
              <a:rPr lang="ko-KR" altLang="en-US" dirty="0"/>
              <a:t>난수 생성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564904"/>
            <a:ext cx="6480000" cy="317009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 = 100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np.linspace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(0, 1, N)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y1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(N) + 5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y2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(N)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y3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(N) - 5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E142C-7221-4C86-9F28-4A5D77FE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614425"/>
            <a:ext cx="3486150" cy="140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ACEC9-9919-4D85-AF2E-3C8216D24598}"/>
              </a:ext>
            </a:extLst>
          </p:cNvPr>
          <p:cNvSpPr txBox="1"/>
          <p:nvPr/>
        </p:nvSpPr>
        <p:spPr>
          <a:xfrm>
            <a:off x="3224808" y="4581128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randn : </a:t>
            </a:r>
            <a:r>
              <a:rPr lang="ko-KR" altLang="en-US" sz="1000">
                <a:solidFill>
                  <a:srgbClr val="FF0000"/>
                </a:solidFill>
              </a:rPr>
              <a:t>표준정규분포를 따르는 난수 발생</a:t>
            </a:r>
          </a:p>
        </p:txBody>
      </p:sp>
    </p:spTree>
    <p:extLst>
      <p:ext uri="{BB962C8B-B14F-4D97-AF65-F5344CB8AC3E}">
        <p14:creationId xmlns:p14="http://schemas.microsoft.com/office/powerpoint/2010/main" val="271024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73480" y="1326166"/>
            <a:ext cx="8936043" cy="5250256"/>
          </a:xfrm>
        </p:spPr>
        <p:txBody>
          <a:bodyPr/>
          <a:lstStyle/>
          <a:p>
            <a:r>
              <a:rPr lang="ko-KR" altLang="en-US" dirty="0"/>
              <a:t>데이터시각화 </a:t>
            </a:r>
            <a:r>
              <a:rPr lang="ko-KR" altLang="en-US" dirty="0" err="1"/>
              <a:t>무인인가</a:t>
            </a:r>
            <a:r>
              <a:rPr lang="en-US" altLang="ko-KR" dirty="0"/>
              <a:t>?</a:t>
            </a:r>
            <a:endParaRPr lang="en-US" dirty="0"/>
          </a:p>
          <a:p>
            <a:pPr lvl="1"/>
            <a:r>
              <a:rPr lang="ko-KR" altLang="en-US" dirty="0"/>
              <a:t>정보의 시각적 요약을 통해 패턴과 트렌드를 쉽게 식별할 수 있으므로 데이터시각화가 필요합니다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altLang="ko-KR" dirty="0"/>
              <a:t>Example: </a:t>
            </a:r>
            <a:r>
              <a:rPr lang="en-US" dirty="0"/>
              <a:t>Infectious Diseases and The Impact of Vaccines</a:t>
            </a:r>
          </a:p>
          <a:p>
            <a:endParaRPr lang="en-US" dirty="0"/>
          </a:p>
        </p:txBody>
      </p:sp>
      <p:pic>
        <p:nvPicPr>
          <p:cNvPr id="5" name="Picture 2" descr="Screen Shot 2016-02-29 at 11.08.11 P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"/>
          <a:stretch/>
        </p:blipFill>
        <p:spPr bwMode="auto">
          <a:xfrm>
            <a:off x="2328830" y="3068960"/>
            <a:ext cx="5225342" cy="336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99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go.Scatter</a:t>
            </a:r>
            <a:r>
              <a:rPr lang="en-US" dirty="0"/>
              <a:t>() function</a:t>
            </a:r>
          </a:p>
          <a:p>
            <a:pPr lvl="1"/>
            <a:r>
              <a:rPr lang="ko-KR" altLang="en-US" dirty="0"/>
              <a:t>모드 속성은 데이터 포인트의 모양을 결정합니다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348880"/>
            <a:ext cx="6480000" cy="397031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trace0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go.Scatter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y1,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mode = 'markers',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'markers'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go.Scatter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y2,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mode = '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lines+markers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line+markers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go.Scatter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x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y = y3,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mode = 'lines',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name = 'line'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0708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go.Scatter</a:t>
            </a:r>
            <a:r>
              <a:rPr lang="en-US" dirty="0"/>
              <a:t>() function</a:t>
            </a:r>
          </a:p>
          <a:p>
            <a:pPr lvl="1"/>
            <a:r>
              <a:rPr lang="ko-KR" altLang="en-US" dirty="0"/>
              <a:t>데이터 결합 및 결과 출력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276872"/>
            <a:ext cx="6480000" cy="923330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[trace0, trace1, trace2]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3485355"/>
            <a:ext cx="6480000" cy="2851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061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go.Scatter</a:t>
            </a:r>
            <a:r>
              <a:rPr lang="en-US" altLang="ko-KR" dirty="0"/>
              <a:t>() function</a:t>
            </a:r>
          </a:p>
          <a:p>
            <a:pPr lvl="1"/>
            <a:r>
              <a:rPr lang="en-US" altLang="ko-KR" dirty="0"/>
              <a:t>Example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2348880"/>
            <a:ext cx="7588123" cy="3672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0755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Plots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go.Scatter</a:t>
            </a:r>
            <a:r>
              <a:rPr lang="ko-KR" altLang="en-US" dirty="0"/>
              <a:t>를 사용하여 </a:t>
            </a:r>
            <a:r>
              <a:rPr lang="en-US" altLang="ko-KR" dirty="0"/>
              <a:t>dot plots</a:t>
            </a:r>
            <a:r>
              <a:rPr lang="ko-KR" altLang="en-US" dirty="0"/>
              <a:t>를 만들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변수 선언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20552" y="2780928"/>
            <a:ext cx="8064896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schools = ["Brown", "NYU", "Notre Dame", "Cornell", "Tufts", "Yale",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"Dartmouth", "Chicago", "Columbia", "Duke", "Georgetown",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"Princeton", "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U.Penn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", "Stanford", "MIT", "Harvard"]</a:t>
            </a:r>
          </a:p>
        </p:txBody>
      </p:sp>
    </p:spTree>
    <p:extLst>
      <p:ext uri="{BB962C8B-B14F-4D97-AF65-F5344CB8AC3E}">
        <p14:creationId xmlns:p14="http://schemas.microsoft.com/office/powerpoint/2010/main" val="223887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Plots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go.Scatter</a:t>
            </a:r>
            <a:r>
              <a:rPr lang="ko-KR" altLang="en-US" dirty="0"/>
              <a:t>를 사용하여 </a:t>
            </a:r>
            <a:r>
              <a:rPr lang="en-US" altLang="ko-KR" dirty="0"/>
              <a:t>dot plots</a:t>
            </a:r>
            <a:r>
              <a:rPr lang="ko-KR" altLang="en-US" dirty="0"/>
              <a:t>를 만들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 준비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98542" y="2348880"/>
            <a:ext cx="7685919" cy="378565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go.Scatter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x=[72, 67, 73, 80, 76, 79, 84, 78, 86, 93, 94, 90, 92, 96, 94, 112],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y=schools,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marker=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(color="crimson", size=12),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mode="markers",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name="Women",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16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go.Scatter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x=[92, 94, 100, 107, 112, 114, 114, 118, 119, 124, 131, 137, 141, 151, 152, 165],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y=schools,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marker=</a:t>
            </a:r>
            <a:r>
              <a:rPr lang="en-US" altLang="ko-KR" sz="16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dict</a:t>
            </a:r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(color="gold", size=12),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mode="markers",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name="Men",</a:t>
            </a:r>
          </a:p>
          <a:p>
            <a:r>
              <a:rPr lang="en-US" altLang="ko-KR" sz="16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302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Plots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go.Scatter</a:t>
            </a:r>
            <a:r>
              <a:rPr lang="ko-KR" altLang="en-US" dirty="0"/>
              <a:t>를 사용하여 </a:t>
            </a:r>
            <a:r>
              <a:rPr lang="en-US" altLang="ko-KR" dirty="0"/>
              <a:t>dot plots</a:t>
            </a:r>
            <a:r>
              <a:rPr lang="ko-KR" altLang="en-US" dirty="0"/>
              <a:t>를 만들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레이아웃 설정 및 결과 출력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9054" y="2276872"/>
            <a:ext cx="8064896" cy="181588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trace2]</a:t>
            </a:r>
          </a:p>
          <a:p>
            <a:endParaRPr lang="en-US" altLang="ko-KR" sz="14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layout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(title="Gender Earnings Disparity", 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  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xaxis_title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="Annual Salary (in thousands)", 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  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yaxis_title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="School")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(data=data, layout = layout)</a:t>
            </a:r>
          </a:p>
          <a:p>
            <a:endParaRPr lang="en-US" altLang="ko-KR" sz="14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2" y="4199997"/>
            <a:ext cx="5400000" cy="2613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31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A89C7-FDB1-4669-9C3A-7B5E3D71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18CB4F-322D-449C-B695-B11906C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C9963E-2C35-48C2-9AA4-98F177722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지금까지 예제를 실습해보자</a:t>
            </a:r>
          </a:p>
        </p:txBody>
      </p:sp>
    </p:spTree>
    <p:extLst>
      <p:ext uri="{BB962C8B-B14F-4D97-AF65-F5344CB8AC3E}">
        <p14:creationId xmlns:p14="http://schemas.microsoft.com/office/powerpoint/2010/main" val="3106939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분석을 위한 차트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75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Histogram</a:t>
            </a:r>
            <a:r>
              <a:rPr lang="ko-KR" altLang="en-US" dirty="0"/>
              <a:t>은 수치 데이터의 분포를 표시하는 데 사용됩니다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go.Histogram</a:t>
            </a:r>
            <a:r>
              <a:rPr lang="ko-KR" altLang="en-US" dirty="0"/>
              <a:t>은 </a:t>
            </a:r>
            <a:r>
              <a:rPr lang="en-US" altLang="ko-KR" dirty="0"/>
              <a:t>histogram</a:t>
            </a:r>
            <a:r>
              <a:rPr lang="ko-KR" altLang="en-US" dirty="0"/>
              <a:t>을 만드는 데 사용됩니다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348880"/>
            <a:ext cx="6480000" cy="409342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np.random.seed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(1)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(500)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go.Histogram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x = x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D318D-144F-43F7-8BE8-69F487B8CAD4}"/>
              </a:ext>
            </a:extLst>
          </p:cNvPr>
          <p:cNvSpPr txBox="1"/>
          <p:nvPr/>
        </p:nvSpPr>
        <p:spPr>
          <a:xfrm>
            <a:off x="1678657" y="3015942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</a:rPr>
              <a:t>seed </a:t>
            </a:r>
            <a:r>
              <a:rPr lang="ko-KR" altLang="en-US" sz="1000">
                <a:solidFill>
                  <a:srgbClr val="FF0000"/>
                </a:solidFill>
              </a:rPr>
              <a:t>넘버에 따라 발생되는 난수의 종류가 달라짐</a:t>
            </a:r>
            <a:r>
              <a:rPr lang="en-US" altLang="ko-KR" sz="100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1000">
                <a:solidFill>
                  <a:srgbClr val="FF0000"/>
                </a:solidFill>
              </a:rPr>
              <a:t>넘파이 내부 알고리즘이 </a:t>
            </a:r>
            <a:r>
              <a:rPr lang="en-US" altLang="ko-KR" sz="1000">
                <a:solidFill>
                  <a:srgbClr val="FF0000"/>
                </a:solidFill>
              </a:rPr>
              <a:t>seed </a:t>
            </a:r>
            <a:r>
              <a:rPr lang="ko-KR" altLang="en-US" sz="1000">
                <a:solidFill>
                  <a:srgbClr val="FF0000"/>
                </a:solidFill>
              </a:rPr>
              <a:t>값에 따라 일정한 규칙의 난수를 발생시킴</a:t>
            </a:r>
            <a:r>
              <a:rPr lang="en-US" altLang="ko-KR" sz="1000">
                <a:solidFill>
                  <a:srgbClr val="FF0000"/>
                </a:solidFill>
              </a:rPr>
              <a:t>.</a:t>
            </a:r>
            <a:endParaRPr lang="ko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4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go.Histogram</a:t>
            </a:r>
            <a:r>
              <a:rPr lang="ko-KR" altLang="en-US" dirty="0"/>
              <a:t>은 </a:t>
            </a:r>
            <a:r>
              <a:rPr lang="en-US" altLang="ko-KR" dirty="0"/>
              <a:t>histogram</a:t>
            </a:r>
            <a:r>
              <a:rPr lang="ko-KR" altLang="en-US" dirty="0"/>
              <a:t>을 만드는 데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 출력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02" y="2492896"/>
            <a:ext cx="7200000" cy="3275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988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Types of data visualization</a:t>
            </a:r>
            <a:endParaRPr lang="en-US" dirty="0"/>
          </a:p>
        </p:txBody>
      </p:sp>
      <p:pic>
        <p:nvPicPr>
          <p:cNvPr id="6" name="Picture 4" descr="Data Visualization Types: Everything a Marketer Needs to Know - TapCli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73" y="1916832"/>
            <a:ext cx="5951858" cy="44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8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Overlayed</a:t>
            </a:r>
            <a:r>
              <a:rPr lang="en-US" altLang="ko-KR" dirty="0"/>
              <a:t> histogram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060848"/>
            <a:ext cx="6480000" cy="440120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x0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(500)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x1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(500) + 1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fig.add_trace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go.Histogram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(x=x0))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fig.add_trace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go.Histogram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(x=x1))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fig.update_layout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barmode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='overlay')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fig.update_traces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(opacity=0.75)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69234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Overlayed</a:t>
            </a:r>
            <a:r>
              <a:rPr lang="en-US" altLang="ko-KR" dirty="0"/>
              <a:t> histogram</a:t>
            </a:r>
          </a:p>
          <a:p>
            <a:pPr lvl="1"/>
            <a:r>
              <a:rPr lang="en-US" altLang="ko-KR" dirty="0"/>
              <a:t>Result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36" y="2211449"/>
            <a:ext cx="792193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를 이용한 데이터 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</a:t>
            </a:r>
            <a:r>
              <a:rPr lang="ko-KR" altLang="en-US" dirty="0"/>
              <a:t>를 이용한 </a:t>
            </a:r>
            <a:r>
              <a:rPr lang="en-US" dirty="0" err="1"/>
              <a:t>Plotly</a:t>
            </a:r>
            <a:r>
              <a:rPr lang="en-US" dirty="0"/>
              <a:t> histogram </a:t>
            </a:r>
            <a:r>
              <a:rPr lang="ko-KR" altLang="en-US" dirty="0"/>
              <a:t>제작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1929021"/>
            <a:ext cx="7776864" cy="452431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("D:/IMDB-Movie-Data.csv",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index_col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="Title")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x_values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['Rating']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mydata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go.Histogram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(x=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x_values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(title='Rating frequencies',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xaxis_title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'Rating', 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yaxis_title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="Frequency")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mydata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layout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mylayout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8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를 이용한 데이터 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</a:t>
            </a:r>
            <a:r>
              <a:rPr lang="ko-KR" altLang="en-US" dirty="0"/>
              <a:t>를 이용한 </a:t>
            </a:r>
            <a:r>
              <a:rPr lang="en-US" dirty="0" err="1"/>
              <a:t>Plotly</a:t>
            </a:r>
            <a:r>
              <a:rPr lang="en-US" dirty="0"/>
              <a:t> histogram </a:t>
            </a:r>
            <a:r>
              <a:rPr lang="ko-KR" altLang="en-US" dirty="0"/>
              <a:t>제작</a:t>
            </a:r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1" y="1983774"/>
            <a:ext cx="8235695" cy="43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2D Histogram</a:t>
            </a:r>
            <a:r>
              <a:rPr lang="ko-KR" altLang="en-US" dirty="0"/>
              <a:t>은 데이터 분포를 확인하기 위해 사용되는 </a:t>
            </a:r>
            <a:r>
              <a:rPr lang="ko-KR" altLang="en-US" dirty="0" err="1"/>
              <a:t>히트맵이라고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go.Histogram2d()</a:t>
            </a:r>
            <a:r>
              <a:rPr lang="ko-KR" altLang="en-US" dirty="0"/>
              <a:t>는 </a:t>
            </a:r>
            <a:r>
              <a:rPr lang="en-US" dirty="0"/>
              <a:t>2D Histogram</a:t>
            </a:r>
            <a:r>
              <a:rPr lang="ko-KR" altLang="en-US" dirty="0"/>
              <a:t>을 만드는 데 사용됩니다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636912"/>
            <a:ext cx="6480000" cy="369331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np.random.seed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(1)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(500)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np.random.randn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(500)+1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(go.Histogram2d(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x=x,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y=y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))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79958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go.Histogram2d()</a:t>
            </a:r>
            <a:r>
              <a:rPr lang="ko-KR" altLang="en-US" dirty="0"/>
              <a:t>는 </a:t>
            </a:r>
            <a:r>
              <a:rPr lang="en-US" altLang="ko-KR" dirty="0"/>
              <a:t>2D Histogram</a:t>
            </a:r>
            <a:r>
              <a:rPr lang="ko-KR" altLang="en-US" dirty="0"/>
              <a:t>을 만드는 데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 출력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2510645"/>
            <a:ext cx="6480000" cy="2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6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901959" y="1855788"/>
            <a:ext cx="8079086" cy="4708981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("D:/IMDB-Movie-Data.csv",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index_col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="Title")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['Rating']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['Year']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(go.Histogram2d(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x=x,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y=y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))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72165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결과 출력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21" y="1916832"/>
            <a:ext cx="786616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74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Boxplot</a:t>
            </a:r>
            <a:r>
              <a:rPr lang="ko-KR" altLang="en-US" dirty="0"/>
              <a:t>은 주로 데이터에서 이상치를 탐지하는데 사용됩니다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 err="1"/>
              <a:t>go.Box</a:t>
            </a:r>
            <a:r>
              <a:rPr lang="en-US" dirty="0"/>
              <a:t>()</a:t>
            </a:r>
            <a:r>
              <a:rPr lang="ko-KR" altLang="en-US" dirty="0"/>
              <a:t>는 </a:t>
            </a:r>
            <a:r>
              <a:rPr lang="en-US" dirty="0"/>
              <a:t>boxplots</a:t>
            </a:r>
            <a:r>
              <a:rPr lang="ko-KR" altLang="en-US" dirty="0"/>
              <a:t>을 생성하는 데 사용됩니다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508480"/>
            <a:ext cx="6480000" cy="286232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yaxis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[1140,1460,489,594,502,508,370,200]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go.Box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(y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yaxis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6270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go.Box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boxplots</a:t>
            </a:r>
            <a:r>
              <a:rPr lang="ko-KR" altLang="en-US" dirty="0"/>
              <a:t>을 생성하는 데 사용됩니다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 출력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2507841"/>
            <a:ext cx="6480000" cy="28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농산물 가격 예측을 위한 데이터시각화 예</a:t>
            </a:r>
            <a:endParaRPr lang="en-US" dirty="0"/>
          </a:p>
        </p:txBody>
      </p:sp>
      <p:pic>
        <p:nvPicPr>
          <p:cNvPr id="5" name="bandicam 2020-10-08 13-01-22-830">
            <a:hlinkClick r:id="" action="ppaction://media"/>
            <a:extLst>
              <a:ext uri="{FF2B5EF4-FFF2-40B4-BE49-F238E27FC236}">
                <a16:creationId xmlns:a16="http://schemas.microsoft.com/office/drawing/2014/main" id="{AB9191E2-F704-48D6-8B5D-DC6C82EB1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605" y="2039384"/>
            <a:ext cx="8013794" cy="45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를 이용한 데이터 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</a:t>
            </a:r>
            <a:r>
              <a:rPr lang="ko-KR" altLang="en-US" dirty="0"/>
              <a:t>를 이용한 </a:t>
            </a:r>
            <a:r>
              <a:rPr lang="en-US" dirty="0" err="1"/>
              <a:t>Plotly</a:t>
            </a:r>
            <a:r>
              <a:rPr lang="en-US" dirty="0"/>
              <a:t> boxplot </a:t>
            </a:r>
            <a:r>
              <a:rPr lang="ko-KR" altLang="en-US" dirty="0"/>
              <a:t>제작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629916" y="1916832"/>
            <a:ext cx="8427540" cy="440120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("D:/IMDB-Movie-Data.csv",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index_col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="Title")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y_values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['Rating']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mydata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go.Box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(y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y_values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mylayout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go.Layout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(title='Boxplot for Ratings',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yaxis_title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="Rating")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mydata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mylayout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40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를 이용한 데이터 시각화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</a:t>
            </a:r>
            <a:r>
              <a:rPr lang="ko-KR" altLang="en-US" dirty="0"/>
              <a:t>를 이용한 </a:t>
            </a:r>
            <a:r>
              <a:rPr lang="en-US" dirty="0" err="1"/>
              <a:t>Plotly</a:t>
            </a:r>
            <a:r>
              <a:rPr lang="en-US" dirty="0"/>
              <a:t> boxplot </a:t>
            </a:r>
            <a:r>
              <a:rPr lang="ko-KR" altLang="en-US" dirty="0"/>
              <a:t>제작</a:t>
            </a:r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02" y="2098917"/>
            <a:ext cx="7200000" cy="36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73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Violin plots</a:t>
            </a:r>
            <a:r>
              <a:rPr lang="ko-KR" altLang="en-US" dirty="0"/>
              <a:t>은 다른 값에서 데이터의 밀도를 표시한다는 점을 제외하면 </a:t>
            </a:r>
            <a:r>
              <a:rPr lang="en-US" dirty="0"/>
              <a:t>box plots</a:t>
            </a:r>
            <a:r>
              <a:rPr lang="ko-KR" altLang="en-US" dirty="0"/>
              <a:t>과 유사합니다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 err="1"/>
              <a:t>go.Violin</a:t>
            </a:r>
            <a:r>
              <a:rPr lang="en-US" dirty="0"/>
              <a:t>() </a:t>
            </a:r>
            <a:r>
              <a:rPr lang="ko-KR" altLang="en-US" dirty="0"/>
              <a:t>사용</a:t>
            </a:r>
            <a:endParaRPr lang="en-US" dirty="0"/>
          </a:p>
          <a:p>
            <a:pPr lvl="1"/>
            <a:r>
              <a:rPr lang="en-US" dirty="0"/>
              <a:t>box plot</a:t>
            </a:r>
            <a:r>
              <a:rPr lang="ko-KR" altLang="en-US" dirty="0"/>
              <a:t>을 표시하려면</a:t>
            </a:r>
            <a:r>
              <a:rPr lang="en-US" dirty="0"/>
              <a:t>, </a:t>
            </a:r>
            <a:r>
              <a:rPr lang="en-US" dirty="0" err="1"/>
              <a:t>boxplot_visible</a:t>
            </a:r>
            <a:r>
              <a:rPr lang="en-US" dirty="0"/>
              <a:t> </a:t>
            </a:r>
            <a:r>
              <a:rPr lang="ko-KR" altLang="en-US" dirty="0"/>
              <a:t>속성을</a:t>
            </a:r>
            <a:r>
              <a:rPr lang="en-US" dirty="0"/>
              <a:t> True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701502" y="2948395"/>
            <a:ext cx="6480000" cy="372409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plotly.graph_objects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go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np.random.seed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(10)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c1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np.random.normal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(100, 10, 200)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c2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np.random.normal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(80, 30, 200)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trace1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go.Violin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(y = c1,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meanline_visible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True)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trace2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go.Violin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(y = c2,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box_visible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True)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[trace1, trace2]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 =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go.Figure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 = data)</a:t>
            </a:r>
          </a:p>
          <a:p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fig.show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58750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go.Violin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결과 출력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02" y="2551069"/>
            <a:ext cx="6480000" cy="2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51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A89C7-FDB1-4669-9C3A-7B5E3D710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18CB4F-322D-449C-B695-B11906CD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C9963E-2C35-48C2-9AA4-98F177722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지금까지 예제를 실습해보자</a:t>
            </a:r>
          </a:p>
        </p:txBody>
      </p:sp>
    </p:spTree>
    <p:extLst>
      <p:ext uri="{BB962C8B-B14F-4D97-AF65-F5344CB8AC3E}">
        <p14:creationId xmlns:p14="http://schemas.microsoft.com/office/powerpoint/2010/main" val="1066411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 for Lecture 5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/>
              <a:t>Given the following task:</a:t>
            </a:r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Read usedcars.csv</a:t>
            </a:r>
          </a:p>
          <a:p>
            <a:pPr marL="812800" lvl="1" indent="-457200" latinLnBrk="0">
              <a:buFont typeface="+mj-lt"/>
              <a:buAutoNum type="arabicPeriod"/>
            </a:pPr>
            <a:r>
              <a:rPr lang="en-US" altLang="ko-KR" dirty="0"/>
              <a:t>Draw bar graph OR pie chart</a:t>
            </a:r>
          </a:p>
          <a:p>
            <a:pPr marL="812800" lvl="1" indent="-457200" latinLnBrk="0">
              <a:buFont typeface="+mj-lt"/>
              <a:buAutoNum type="arabicPeriod"/>
            </a:pPr>
            <a:r>
              <a:rPr lang="en-US" altLang="ko-KR" dirty="0"/>
              <a:t>Draw scatter plot OR line plot</a:t>
            </a:r>
          </a:p>
          <a:p>
            <a:pPr marL="812800" lvl="1" indent="-457200" latinLnBrk="0">
              <a:buFont typeface="+mj-lt"/>
              <a:buAutoNum type="arabicPeriod"/>
            </a:pPr>
            <a:r>
              <a:rPr lang="en-US" altLang="ko-KR" dirty="0"/>
              <a:t>Draw histogram OR 2D histogram</a:t>
            </a:r>
          </a:p>
          <a:p>
            <a:pPr marL="812800" lvl="1" indent="-457200" latinLnBrk="0">
              <a:buFont typeface="+mj-lt"/>
              <a:buAutoNum type="arabicPeriod"/>
            </a:pPr>
            <a:r>
              <a:rPr lang="en-US" altLang="ko-KR" dirty="0"/>
              <a:t>Draw boxplot OR violin plot</a:t>
            </a:r>
            <a:endParaRPr lang="en-US" dirty="0"/>
          </a:p>
          <a:p>
            <a:pPr lvl="2" latinLnBrk="0"/>
            <a:endParaRPr lang="en-US" dirty="0"/>
          </a:p>
          <a:p>
            <a:pPr latinLnBrk="0"/>
            <a:r>
              <a:rPr lang="en-US" dirty="0"/>
              <a:t>Submission: source code, result screenshots and result explanation</a:t>
            </a:r>
          </a:p>
          <a:p>
            <a:pPr latinLnBrk="0"/>
            <a:endParaRPr lang="en-US" dirty="0"/>
          </a:p>
          <a:p>
            <a:pPr latinLnBrk="0"/>
            <a:r>
              <a:rPr lang="en-US" dirty="0"/>
              <a:t>Deadline: April 1, 2024, 11:59pm</a:t>
            </a:r>
          </a:p>
        </p:txBody>
      </p:sp>
    </p:spTree>
    <p:extLst>
      <p:ext uri="{BB962C8B-B14F-4D97-AF65-F5344CB8AC3E}">
        <p14:creationId xmlns:p14="http://schemas.microsoft.com/office/powerpoint/2010/main" val="3285564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ko-KR" altLang="en-US" dirty="0"/>
              <a:t>는 무엇인가</a:t>
            </a:r>
            <a:r>
              <a:rPr lang="en-US" dirty="0"/>
              <a:t>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just" latinLnBrk="0"/>
            <a:r>
              <a:rPr lang="en-US" dirty="0" err="1"/>
              <a:t>Plotly</a:t>
            </a:r>
            <a:r>
              <a:rPr lang="ko-KR" altLang="en-US" dirty="0"/>
              <a:t>는 데이터 분석 및 시각화 도구 개발에 참여하는 </a:t>
            </a:r>
            <a:r>
              <a:rPr lang="en-US" altLang="ko-KR" dirty="0"/>
              <a:t>Montreal </a:t>
            </a:r>
            <a:r>
              <a:rPr lang="ko-KR" altLang="en-US" dirty="0"/>
              <a:t>기반 </a:t>
            </a:r>
            <a:r>
              <a:rPr lang="ko-KR" altLang="en-US"/>
              <a:t>회사입니다</a:t>
            </a:r>
            <a:r>
              <a:rPr lang="en-US" altLang="ko-KR"/>
              <a:t>.</a:t>
            </a:r>
            <a:endParaRPr lang="en-US" dirty="0"/>
          </a:p>
          <a:p>
            <a:pPr algn="just" latinLnBrk="0"/>
            <a:r>
              <a:rPr lang="en-US" dirty="0" err="1"/>
              <a:t>Plotly</a:t>
            </a:r>
            <a:r>
              <a:rPr lang="ko-KR" altLang="en-US" dirty="0"/>
              <a:t>의 중요 기능 중 일부는 다음과 같습니다</a:t>
            </a:r>
            <a:r>
              <a:rPr lang="en-US" altLang="ko-KR" dirty="0"/>
              <a:t>.</a:t>
            </a:r>
            <a:endParaRPr lang="en-US" dirty="0"/>
          </a:p>
          <a:p>
            <a:pPr lvl="1" algn="just" latinLnBrk="0"/>
            <a:r>
              <a:rPr lang="ko-KR" altLang="en-US" dirty="0"/>
              <a:t>대화형 그래프를 </a:t>
            </a:r>
            <a:r>
              <a:rPr lang="ko-KR" altLang="en-US"/>
              <a:t>생성합니다</a:t>
            </a:r>
            <a:r>
              <a:rPr lang="en-US" altLang="ko-KR"/>
              <a:t>.</a:t>
            </a:r>
            <a:endParaRPr lang="en-US" dirty="0"/>
          </a:p>
          <a:p>
            <a:pPr lvl="1" algn="just" latinLnBrk="0"/>
            <a:r>
              <a:rPr lang="ko-KR" altLang="en-US" dirty="0"/>
              <a:t>그래프는 </a:t>
            </a:r>
            <a:r>
              <a:rPr lang="en-US" altLang="ko-KR" dirty="0"/>
              <a:t>JSON(JavaScript Object Notation) </a:t>
            </a:r>
            <a:r>
              <a:rPr lang="ko-KR" altLang="en-US" dirty="0"/>
              <a:t>데이터 형식으로 저장됩니다</a:t>
            </a:r>
            <a:r>
              <a:rPr lang="en-US" altLang="ko-KR" dirty="0"/>
              <a:t>.</a:t>
            </a:r>
            <a:endParaRPr lang="en-US" dirty="0"/>
          </a:p>
          <a:p>
            <a:pPr lvl="2" algn="just" latinLnBrk="0"/>
            <a:r>
              <a:rPr lang="ko-KR" altLang="en-US" dirty="0"/>
              <a:t>다른 프로그래밍 언어의 스크립트를 사용하여 읽을 수 </a:t>
            </a:r>
            <a:r>
              <a:rPr lang="ko-KR" altLang="en-US"/>
              <a:t>있습니다</a:t>
            </a:r>
            <a:r>
              <a:rPr lang="en-US" altLang="ko-KR"/>
              <a:t>.</a:t>
            </a:r>
            <a:endParaRPr lang="en-US" dirty="0"/>
          </a:p>
          <a:p>
            <a:pPr lvl="1" algn="just" latinLnBrk="0"/>
            <a:r>
              <a:rPr lang="ko-KR" altLang="en-US" dirty="0"/>
              <a:t>그래프는 다양한 </a:t>
            </a:r>
            <a:r>
              <a:rPr lang="ko-KR" altLang="en-US" dirty="0" err="1"/>
              <a:t>래스터</a:t>
            </a:r>
            <a:r>
              <a:rPr lang="ko-KR" altLang="en-US" dirty="0"/>
              <a:t> 및 벡터 이미지 형식으로 내보낼 수 있습니다</a:t>
            </a:r>
            <a:r>
              <a:rPr lang="en-US" altLang="ko-KR" dirty="0"/>
              <a:t>.</a:t>
            </a:r>
            <a:endParaRPr lang="en-US" dirty="0"/>
          </a:p>
          <a:p>
            <a:pPr lvl="1" algn="just" latinLnBrk="0"/>
            <a:endParaRPr lang="en-US" dirty="0"/>
          </a:p>
          <a:p>
            <a:pPr algn="just" latinLnBrk="0"/>
            <a:endParaRPr lang="en-US" dirty="0"/>
          </a:p>
          <a:p>
            <a:pPr algn="just" latinLnBrk="0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2A6EB1-A202-4215-9F40-A1B22295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6" y="4221628"/>
            <a:ext cx="3465959" cy="24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ko-KR" altLang="en-US" dirty="0"/>
              <a:t>파이썬 라이브러리는 </a:t>
            </a:r>
            <a:r>
              <a:rPr lang="en-US" altLang="ko-KR" dirty="0"/>
              <a:t>40</a:t>
            </a:r>
            <a:r>
              <a:rPr lang="ko-KR" altLang="en-US" dirty="0"/>
              <a:t>개 이상의 독특한 차트 유형을 지원하는 대화형 오픈 소스 </a:t>
            </a:r>
            <a:r>
              <a:rPr lang="ko-KR" altLang="en-US" dirty="0" err="1"/>
              <a:t>플로팅</a:t>
            </a:r>
            <a:r>
              <a:rPr lang="ko-KR" altLang="en-US" dirty="0"/>
              <a:t> 라이브러리 입니다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E36DD-70BC-4BC5-9854-AE53FA61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02" y="2276872"/>
            <a:ext cx="4680000" cy="414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파이썬 라이브러리는 </a:t>
            </a:r>
            <a:r>
              <a:rPr lang="en-US" altLang="ko-KR" dirty="0"/>
              <a:t>40</a:t>
            </a:r>
            <a:r>
              <a:rPr lang="ko-KR" altLang="en-US" dirty="0"/>
              <a:t>개 이상의 독특한 차트 유형을 지원하는 대화형 오픈 소스 </a:t>
            </a:r>
            <a:r>
              <a:rPr lang="ko-KR" altLang="en-US" dirty="0" err="1"/>
              <a:t>플로팅</a:t>
            </a:r>
            <a:r>
              <a:rPr lang="ko-KR" altLang="en-US" dirty="0"/>
              <a:t> 라이브러리 입니다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2A290-99B5-4DC6-B41A-BA61A7CE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02" y="2085226"/>
            <a:ext cx="4680000" cy="45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7451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26943</TotalTime>
  <Words>3240</Words>
  <Application>Microsoft Office PowerPoint</Application>
  <PresentationFormat>A4 용지(210x297mm)</PresentationFormat>
  <Paragraphs>615</Paragraphs>
  <Slides>66</Slides>
  <Notes>60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81" baseType="lpstr">
      <vt:lpstr>Arial</vt:lpstr>
      <vt:lpstr>Wingdings</vt:lpstr>
      <vt:lpstr>HY울릉도B</vt:lpstr>
      <vt:lpstr>ＨＧｺﾞｼｯｸE-PRO</vt:lpstr>
      <vt:lpstr>나눔바른고딕</vt:lpstr>
      <vt:lpstr>D2Coding</vt:lpstr>
      <vt:lpstr>맑은 고딕</vt:lpstr>
      <vt:lpstr>굴림</vt:lpstr>
      <vt:lpstr>Consolas</vt:lpstr>
      <vt:lpstr>HY울릉도M</vt:lpstr>
      <vt:lpstr>KoPub돋움체 Bold</vt:lpstr>
      <vt:lpstr>나눔고딕 ExtraBold</vt:lpstr>
      <vt:lpstr>태-신헤드라인디D</vt:lpstr>
      <vt:lpstr>1_기본 디자인</vt:lpstr>
      <vt:lpstr>디자인 사용자 지정</vt:lpstr>
      <vt:lpstr>PowerPoint 프레젠테이션</vt:lpstr>
      <vt:lpstr>데이터시각화 기초 - Plotly</vt:lpstr>
      <vt:lpstr>Plotly는 무엇인가?</vt:lpstr>
      <vt:lpstr>데이터시각화</vt:lpstr>
      <vt:lpstr>데이터시각화</vt:lpstr>
      <vt:lpstr>데이터시각화</vt:lpstr>
      <vt:lpstr>Plotly는 무엇인가?</vt:lpstr>
      <vt:lpstr>Plotly는 무엇인가?</vt:lpstr>
      <vt:lpstr>Plotly는 무엇인가?</vt:lpstr>
      <vt:lpstr>Plotly를 배우는 이유는 무엇인가?</vt:lpstr>
      <vt:lpstr>Plotly를 배우는 이유는 무엇인가?</vt:lpstr>
      <vt:lpstr>Plotly 설치</vt:lpstr>
      <vt:lpstr>Plotly 설치</vt:lpstr>
      <vt:lpstr>Basic Charts</vt:lpstr>
      <vt:lpstr>Bar Chart</vt:lpstr>
      <vt:lpstr>Bar Chart</vt:lpstr>
      <vt:lpstr>Bar Chart</vt:lpstr>
      <vt:lpstr>Bar Chart</vt:lpstr>
      <vt:lpstr>Bar Chart</vt:lpstr>
      <vt:lpstr>Bar Chart</vt:lpstr>
      <vt:lpstr>실습해보기</vt:lpstr>
      <vt:lpstr>Bar Chart</vt:lpstr>
      <vt:lpstr>Bar Chart</vt:lpstr>
      <vt:lpstr>Bar Chart</vt:lpstr>
      <vt:lpstr>Bar Chart</vt:lpstr>
      <vt:lpstr>Bar Chart</vt:lpstr>
      <vt:lpstr>Bar Chart</vt:lpstr>
      <vt:lpstr>Bar Chart</vt:lpstr>
      <vt:lpstr>실습해보기</vt:lpstr>
      <vt:lpstr>Pie Chart</vt:lpstr>
      <vt:lpstr>Pie Chart</vt:lpstr>
      <vt:lpstr>Pie Chart</vt:lpstr>
      <vt:lpstr>Pie Chart</vt:lpstr>
      <vt:lpstr>Pie Chart</vt:lpstr>
      <vt:lpstr>Pie Chart</vt:lpstr>
      <vt:lpstr>Pie Chart</vt:lpstr>
      <vt:lpstr>Pie Chart</vt:lpstr>
      <vt:lpstr>실습해보기</vt:lpstr>
      <vt:lpstr>Scatter Plot</vt:lpstr>
      <vt:lpstr>Scatter Plot</vt:lpstr>
      <vt:lpstr>Scatter Plot</vt:lpstr>
      <vt:lpstr>Scatter Plot</vt:lpstr>
      <vt:lpstr>Dot Plots</vt:lpstr>
      <vt:lpstr>Dot Plots</vt:lpstr>
      <vt:lpstr>Dot Plots</vt:lpstr>
      <vt:lpstr>실습해보기</vt:lpstr>
      <vt:lpstr>데이터 분석을 위한 차트</vt:lpstr>
      <vt:lpstr>Histogram</vt:lpstr>
      <vt:lpstr>Histogram</vt:lpstr>
      <vt:lpstr>Histogram</vt:lpstr>
      <vt:lpstr>Histogram</vt:lpstr>
      <vt:lpstr>Pandas를 이용한 데이터 시각화</vt:lpstr>
      <vt:lpstr>Pandas를 이용한 데이터 시각화</vt:lpstr>
      <vt:lpstr>2D Histogram</vt:lpstr>
      <vt:lpstr>2D Histogram</vt:lpstr>
      <vt:lpstr>2D Histogram</vt:lpstr>
      <vt:lpstr>2D Histogram</vt:lpstr>
      <vt:lpstr>Boxplot</vt:lpstr>
      <vt:lpstr>Boxplot</vt:lpstr>
      <vt:lpstr>Pandas를 이용한 데이터 시각화</vt:lpstr>
      <vt:lpstr>Pandas를 이용한 데이터 시각화</vt:lpstr>
      <vt:lpstr>Violin plot</vt:lpstr>
      <vt:lpstr>Violin plot</vt:lpstr>
      <vt:lpstr>실습해보기</vt:lpstr>
      <vt:lpstr>Homework for Lecture 5</vt:lpstr>
      <vt:lpstr>PowerPoint 프레젠테이션</vt:lpstr>
    </vt:vector>
  </TitlesOfParts>
  <Company>거목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거목</dc:creator>
  <cp:lastModifiedBy>user</cp:lastModifiedBy>
  <cp:revision>1566</cp:revision>
  <dcterms:created xsi:type="dcterms:W3CDTF">2004-05-07T00:53:56Z</dcterms:created>
  <dcterms:modified xsi:type="dcterms:W3CDTF">2024-03-26T03:59:36Z</dcterms:modified>
</cp:coreProperties>
</file>